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57" r:id="rId4"/>
    <p:sldId id="291" r:id="rId5"/>
    <p:sldId id="258" r:id="rId6"/>
    <p:sldId id="292" r:id="rId7"/>
    <p:sldId id="259" r:id="rId8"/>
    <p:sldId id="293" r:id="rId9"/>
    <p:sldId id="261" r:id="rId10"/>
    <p:sldId id="294" r:id="rId11"/>
    <p:sldId id="260" r:id="rId12"/>
    <p:sldId id="262" r:id="rId13"/>
    <p:sldId id="295" r:id="rId14"/>
    <p:sldId id="265" r:id="rId15"/>
    <p:sldId id="266" r:id="rId16"/>
    <p:sldId id="267" r:id="rId17"/>
    <p:sldId id="296" r:id="rId18"/>
    <p:sldId id="263" r:id="rId19"/>
    <p:sldId id="268" r:id="rId20"/>
    <p:sldId id="297" r:id="rId21"/>
    <p:sldId id="269" r:id="rId22"/>
    <p:sldId id="298" r:id="rId23"/>
    <p:sldId id="270" r:id="rId24"/>
    <p:sldId id="299" r:id="rId25"/>
    <p:sldId id="274" r:id="rId26"/>
    <p:sldId id="300" r:id="rId27"/>
    <p:sldId id="271" r:id="rId28"/>
    <p:sldId id="272" r:id="rId29"/>
    <p:sldId id="273" r:id="rId30"/>
    <p:sldId id="301" r:id="rId31"/>
    <p:sldId id="275" r:id="rId32"/>
    <p:sldId id="302" r:id="rId33"/>
    <p:sldId id="276" r:id="rId34"/>
    <p:sldId id="303" r:id="rId35"/>
    <p:sldId id="304" r:id="rId36"/>
    <p:sldId id="305" r:id="rId37"/>
    <p:sldId id="306" r:id="rId38"/>
    <p:sldId id="307" r:id="rId39"/>
    <p:sldId id="308" r:id="rId40"/>
    <p:sldId id="309" r:id="rId41"/>
    <p:sldId id="311" r:id="rId42"/>
    <p:sldId id="310" r:id="rId43"/>
    <p:sldId id="312" r:id="rId44"/>
    <p:sldId id="282" r:id="rId45"/>
    <p:sldId id="277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3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Kiểu Sáng 1 - Màu chủ đề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94660"/>
  </p:normalViewPr>
  <p:slideViewPr>
    <p:cSldViewPr snapToGrid="0">
      <p:cViewPr varScale="1">
        <p:scale>
          <a:sx n="59" d="100"/>
          <a:sy n="59" d="100"/>
        </p:scale>
        <p:origin x="28" y="1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A63C741-F42F-4F70-80EC-7892F016D3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4905764C-2005-4B2A-8B5B-A8C84466D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81B8391-456F-46EA-A15B-C24D64D29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09D18ECE-917F-4CE8-AC9C-D252CFD72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6243E81-35AE-4331-B585-FB95DF89F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69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FF665B6-2438-483C-9DAD-E8E86A6EC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48E9DC80-EEE5-490F-BA9A-83CBAEE9FD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0417EAB-41E3-4171-AC1B-0A2CD4DF6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F8E05656-5A96-4EEB-9D42-4E5DBB022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842EA6E-1B52-4324-8B85-DDE6D594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5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0433AE88-3C7C-4028-B907-3F45259322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A23155EF-EE4B-4DE4-AA17-8C8766F84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8FBA447F-1AF9-4C20-BA99-652741B9C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8EF2FD14-CF97-4118-B2F5-A680A70E6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7336FEE-C9B6-486F-BB70-0527C95CC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9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67A476A-A84D-43BB-BFEF-1D8B24E52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3F57480-D09A-42AF-9139-5D507982A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C1F83A76-752B-4EBF-A14F-EEB76195E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FE9CDF80-FE4C-4CFA-9E7B-E73460C62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AFD6BF9-F806-4E46-91C5-F86757248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86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B86ECE7-B245-4188-86AC-4FEB1C897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A7B4D3E9-C977-4700-B758-901C1FB7C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D7787782-EC7A-469B-8928-A9C0BB4EB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4B34E85D-9BD8-4087-B2AB-BCD38F3B0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72585EC-3812-41EC-9018-44FB287C0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88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9BDFD82-FAE3-492A-8281-3E03408C1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C14C035-7721-4976-A331-6093E1AAE4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11FFEB46-D31B-4377-A509-60A592212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E02C1832-BC57-4ADA-A34A-390CF3D67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DEC7F3B5-294E-44BD-8302-2328C377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A2B2B997-C84C-4CC2-92CD-822A821CC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451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EBD6FAB-0556-49E3-91DA-7AD835F45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93F8663E-E0D8-4D97-A977-4249D9E6A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93CD385A-D704-4B8F-BB46-009931A54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63B06BC2-0A2C-464D-806F-58E402B79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BE3E5874-AE09-4245-8382-DC88B3E37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7DB318DA-FCFB-4CF1-B4A8-C047CC2D4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DA12A3FB-ADCA-41F0-9A63-1ED2FEF8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6F234A3E-1503-44DD-B39B-35144CF5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88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11487C4-16B6-483D-AED1-1146A9A4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7430F17F-384C-4D44-A00A-0BE411043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8E864088-BF30-4A0E-8869-D57425290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79298BAA-8760-4427-880A-D31379422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3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D7ED7848-83F7-4C3E-9446-F2EF70725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7829CB63-924C-456A-8B71-B6BEC5215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0DB5400C-84F5-444B-93AA-1815ED032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29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15518C9-0B25-4D8F-933D-06E50CD2C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770F43B-BD9F-40B7-8DEC-D411E5E6D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8A0C15DB-836B-45B8-A324-9904FB8931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0EAD7734-1746-4B3E-98C9-70F5145E6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7F7AD6E5-63FA-4B58-AD0D-3CFE79ABB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252B4C21-DFCC-4D0F-A5F3-C556920E7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958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2480A3B-B21E-4569-846A-393DB3D2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2BF37B89-9018-4947-9FCE-A17A4C3DC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984BF61E-BD7F-4D1D-B82D-817DF39B1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A44160E7-F5B2-4B30-A9A7-56CFB66D4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92569B18-20AB-416D-8FD1-C7A6B3ED9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DA056882-9DA6-4965-8337-CCE910B04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79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27DB1CCD-C83F-4935-96BF-125998359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D5D3E533-3840-4534-A4E7-42514A3A5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7CF6F93-2073-4492-8344-95FF725555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7FBFE-E9EA-474A-B478-2D9CEDDF04C0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CB2DC042-A915-499E-A06C-AFA4A182B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C26B11B-4756-475E-BB65-06BCB43DD6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E5BE9-D47B-4FBF-922A-B6B481E61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96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Freeform: Shape 72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Freeform: Shape 74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3" name="Rectangle 7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Colorectal cancer - Wikipedia">
            <a:extLst>
              <a:ext uri="{FF2B5EF4-FFF2-40B4-BE49-F238E27FC236}">
                <a16:creationId xmlns:a16="http://schemas.microsoft.com/office/drawing/2014/main" id="{8FC793D7-9E4A-476B-9620-3782B793E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71105" y="2143606"/>
            <a:ext cx="6408836" cy="480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Nhóm 7">
            <a:extLst>
              <a:ext uri="{FF2B5EF4-FFF2-40B4-BE49-F238E27FC236}">
                <a16:creationId xmlns:a16="http://schemas.microsoft.com/office/drawing/2014/main" id="{5D257BE8-ED84-4C83-A03F-9D5D6E0B90A0}"/>
              </a:ext>
            </a:extLst>
          </p:cNvPr>
          <p:cNvGrpSpPr/>
          <p:nvPr/>
        </p:nvGrpSpPr>
        <p:grpSpPr>
          <a:xfrm>
            <a:off x="6909459" y="20702"/>
            <a:ext cx="4476997" cy="1515499"/>
            <a:chOff x="6909459" y="20702"/>
            <a:chExt cx="4476997" cy="1515499"/>
          </a:xfrm>
        </p:grpSpPr>
        <p:pic>
          <p:nvPicPr>
            <p:cNvPr id="19" name="Picture 4" descr="Trường Đại học Y Dược Thành phố Hồ Chí Minh, 217 Hồng Bàng">
              <a:extLst>
                <a:ext uri="{FF2B5EF4-FFF2-40B4-BE49-F238E27FC236}">
                  <a16:creationId xmlns:a16="http://schemas.microsoft.com/office/drawing/2014/main" id="{17AA4C9E-3EF5-42B1-854A-FFD0D1743B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4565" y="90233"/>
              <a:ext cx="798919" cy="7911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 descr="LOGO-BV-UNG-BUOU - ATC-MED - Medical Company">
              <a:extLst>
                <a:ext uri="{FF2B5EF4-FFF2-40B4-BE49-F238E27FC236}">
                  <a16:creationId xmlns:a16="http://schemas.microsoft.com/office/drawing/2014/main" id="{A5FDDE7F-CF74-4018-BFD8-F029D4531A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4613" y="20702"/>
              <a:ext cx="971577" cy="9715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4">
              <a:extLst>
                <a:ext uri="{FF2B5EF4-FFF2-40B4-BE49-F238E27FC236}">
                  <a16:creationId xmlns:a16="http://schemas.microsoft.com/office/drawing/2014/main" id="{10E23282-F52C-447E-80A1-894C6DF1D68B}"/>
                </a:ext>
              </a:extLst>
            </p:cNvPr>
            <p:cNvSpPr txBox="1"/>
            <p:nvPr/>
          </p:nvSpPr>
          <p:spPr>
            <a:xfrm>
              <a:off x="6909459" y="1012981"/>
              <a:ext cx="44769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>
                  <a:srgbClr val="000000"/>
                </a:buClr>
                <a:buFont typeface="Arial"/>
                <a:buNone/>
              </a:pPr>
              <a:r>
                <a:rPr lang="en-US" sz="1400" kern="0" dirty="0">
                  <a:solidFill>
                    <a:srgbClr val="002060"/>
                  </a:solidFill>
                  <a:latin typeface="Arial"/>
                  <a:cs typeface="Arial"/>
                  <a:sym typeface="Arial"/>
                </a:rPr>
                <a:t>ĐẠI HỌC Y DƯỢC THÀNH PHỐ HỒ CHÍ MINH</a:t>
              </a:r>
            </a:p>
            <a:p>
              <a:pPr algn="ctr">
                <a:buClr>
                  <a:srgbClr val="000000"/>
                </a:buClr>
                <a:buFont typeface="Arial"/>
                <a:buNone/>
              </a:pPr>
              <a:r>
                <a:rPr lang="vi-VN" sz="1400" kern="0" dirty="0">
                  <a:solidFill>
                    <a:srgbClr val="002060"/>
                  </a:solidFill>
                  <a:cs typeface="Arial"/>
                  <a:sym typeface="Arial"/>
                </a:rPr>
                <a:t>BỆNH VIỆN UNG BƯỚU THÀNH PHỐ HỒ CHÍ MINH</a:t>
              </a:r>
              <a:endParaRPr lang="en-US" sz="1400" kern="0" dirty="0">
                <a:solidFill>
                  <a:srgbClr val="00206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7" name="Hình ảnh 6">
            <a:extLst>
              <a:ext uri="{FF2B5EF4-FFF2-40B4-BE49-F238E27FC236}">
                <a16:creationId xmlns:a16="http://schemas.microsoft.com/office/drawing/2014/main" id="{7AA8072E-7CF4-41DB-A755-E953F23131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394464"/>
            <a:ext cx="4680857" cy="308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01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IV. TIỀN CĂN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8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9BB47CC-D3E5-4C96-A6EF-CC86CE567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8ADD080-27BE-4D6F-9A4D-CC04ADD93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Helicobacter pylori</a:t>
            </a: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nứt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rò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bón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hút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lá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Rượu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 2012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306692F8-11E7-427D-A077-E513DD6A25A1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3EAA1C8A-D538-4E1B-B4B4-0B32D8A467A3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TIỀN CĂN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DF70039B-BC1F-4138-8019-570363228CD8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695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9BB47CC-D3E5-4C96-A6EF-CC86CE567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8ADD080-27BE-4D6F-9A4D-CC04ADD93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Gia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960D3198-806F-4A1B-A8D2-FA60B4137559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900A6B54-241A-4DE4-B448-68AD1C179D01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TIỀN CĂN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F018F199-6AE8-4999-B535-C54171A27A60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0381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V. KHÁM LÂM SÀNG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3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16AD63D-3C08-439D-A97B-50AB95FEB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2114" y="1235075"/>
            <a:ext cx="8229600" cy="5121275"/>
          </a:xfrm>
        </p:spPr>
        <p:txBody>
          <a:bodyPr>
            <a:normAutofit fontScale="32500" lnSpcReduction="20000"/>
          </a:bodyPr>
          <a:lstStyle/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5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vi-VN" sz="55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vi-VN" sz="55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trạng: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BN tỉnh, tiếp xúc tốt, ECOG = 1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M: 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76</a:t>
            </a: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l/p – T: 37</a:t>
            </a:r>
            <a:r>
              <a:rPr lang="vi-VN" sz="5500" baseline="30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 – HA: 1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0/80 mmHg – NT: 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l/p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vi-VN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Chi ấm, mạch rõ, niêm nhạt, CRT &lt; 2s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 </a:t>
            </a:r>
            <a:r>
              <a:rPr lang="en-US" sz="5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niêm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hồng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5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endParaRPr lang="en-US" sz="55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lòng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bàn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tay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son,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sao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dấu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xuất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huyết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Cân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nặng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57 kg,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Chiều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cao:160cm,BMI=22,2 kg/m^2 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Bình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thường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55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2. </a:t>
            </a:r>
            <a:r>
              <a:rPr lang="en-US" sz="55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Đầu</a:t>
            </a:r>
            <a:r>
              <a:rPr lang="en-US" sz="55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55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mặt</a:t>
            </a:r>
            <a:r>
              <a:rPr lang="en-US" sz="55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55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cổ</a:t>
            </a:r>
            <a:r>
              <a:rPr lang="en-US" sz="55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: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Khí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lệch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Tuyến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giáp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động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nhịp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nuốt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-"/>
            </a:pP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trên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đònm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hạch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từ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nhóm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dến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VI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sờ</a:t>
            </a: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chạm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C09A-583B-49D6-8A97-ABA3D2732E3F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14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55C5A550-B65C-405E-A3ED-C3076BAE0357}"/>
              </a:ext>
            </a:extLst>
          </p:cNvPr>
          <p:cNvSpPr/>
          <p:nvPr/>
        </p:nvSpPr>
        <p:spPr>
          <a:xfrm>
            <a:off x="805542" y="351064"/>
            <a:ext cx="76744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KHÁM LÂM SÀNG (NGÀY 8/5)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03889D45-59FB-4D43-9D76-1FDF9259DFF1}"/>
              </a:ext>
            </a:extLst>
          </p:cNvPr>
          <p:cNvSpPr/>
          <p:nvPr/>
        </p:nvSpPr>
        <p:spPr>
          <a:xfrm>
            <a:off x="815068" y="374876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3126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347414E-BBA5-41DA-A086-82FBEFE2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16AD63D-3C08-439D-A97B-50AB95FEB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5" y="1328060"/>
            <a:ext cx="9884229" cy="6749140"/>
          </a:xfrm>
        </p:spPr>
        <p:txBody>
          <a:bodyPr>
            <a:noAutofit/>
          </a:bodyPr>
          <a:lstStyle/>
          <a:p>
            <a:pPr marL="571500" indent="-457200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3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Lồng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ngực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Cân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đối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di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động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theo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nhịp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thở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sẹo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tuần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hoàn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bàng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hệ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sao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mạch</a:t>
            </a:r>
            <a:endParaRPr lang="en-US" sz="15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571500" indent="-457200">
              <a:lnSpc>
                <a:spcPct val="107000"/>
              </a:lnSpc>
              <a:spcAft>
                <a:spcPts val="800"/>
              </a:spcAft>
              <a:buAutoNum type="alphaLcPeriod"/>
            </a:pP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Tim: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đều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T1,T2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rõ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tần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số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88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lần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/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phút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âm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thổi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</a:p>
          <a:p>
            <a:pPr marL="571500" indent="-457200">
              <a:lnSpc>
                <a:spcPct val="107000"/>
              </a:lnSpc>
              <a:spcAft>
                <a:spcPts val="800"/>
              </a:spcAft>
              <a:buAutoNum type="alphaLcPeriod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Phổi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 Rung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thanh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đều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2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bên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gõ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trong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âm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phế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bào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êm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dịu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hai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bên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phế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trường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ran</a:t>
            </a:r>
          </a:p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4.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Bụng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Cân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đối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di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động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theo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nhịp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thở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sẹo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tuần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hoàn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bàng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hệ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phát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hiện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khối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bất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thường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Gõ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trong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Bụng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mêm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điểm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đau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trú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sâu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phát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hiện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khối</a:t>
            </a: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u</a:t>
            </a: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Gan: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chiều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cao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khoảng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9 cm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dưới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chạm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Thận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chạm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thận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âm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tính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Lách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: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chạm</a:t>
            </a:r>
            <a:endParaRPr lang="en-US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Hạch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bẹn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sờ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itchFamily="18" charset="0"/>
              </a:rPr>
              <a:t>chạm</a:t>
            </a:r>
            <a:endParaRPr lang="en-US" sz="15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15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endParaRPr lang="en-US" sz="15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C09A-583B-49D6-8A97-ABA3D2732E3F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32FB1653-803F-4BB9-BB7D-EDBCE98289A7}"/>
              </a:ext>
            </a:extLst>
          </p:cNvPr>
          <p:cNvSpPr/>
          <p:nvPr/>
        </p:nvSpPr>
        <p:spPr>
          <a:xfrm>
            <a:off x="761999" y="475118"/>
            <a:ext cx="76744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KHÁM LÂM SÀNG (NGÀY 8/5)</a:t>
            </a:r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D6C617AB-C065-4E23-9140-5629D2B8FDD9}"/>
              </a:ext>
            </a:extLst>
          </p:cNvPr>
          <p:cNvSpPr/>
          <p:nvPr/>
        </p:nvSpPr>
        <p:spPr>
          <a:xfrm>
            <a:off x="771525" y="498930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786895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16AD63D-3C08-439D-A97B-50AB95FEB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600203"/>
            <a:ext cx="8229600" cy="4386940"/>
          </a:xfrm>
        </p:spPr>
        <p:txBody>
          <a:bodyPr>
            <a:normAutofit/>
          </a:bodyPr>
          <a:lstStyle/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4. </a:t>
            </a: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Bụng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Thăm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khám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trực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tràng</a:t>
            </a:r>
            <a:r>
              <a:rPr lang="en-US" sz="20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  <a:p>
            <a:pPr marL="914400" lvl="1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có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búi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trĩ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ở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hậu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môn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hậu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môn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lỗ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rò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nứt</a:t>
            </a:r>
            <a:endParaRPr lang="en-US" sz="16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914400" lvl="1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Lòng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trực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tràng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trống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láng</a:t>
            </a:r>
            <a:endParaRPr lang="en-US" sz="16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914400" lvl="1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Cơ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vòng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hậu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môn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co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dãn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tốt</a:t>
            </a:r>
            <a:endParaRPr lang="en-US" sz="16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914400" lvl="1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máu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theo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gang</a:t>
            </a:r>
          </a:p>
          <a:p>
            <a:pPr marL="571500" lvl="1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16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857250" lvl="1" indent="-28575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Cổ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mềm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,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không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yếu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liệt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tứ</a:t>
            </a:r>
            <a:r>
              <a:rPr lang="en-US" sz="16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chi</a:t>
            </a:r>
            <a:endParaRPr lang="en-US" sz="20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4572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endParaRPr lang="en-US" sz="20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C09A-583B-49D6-8A97-ABA3D2732E3F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FF76E9EC-4C4E-4FDF-B68F-AF2D2F1AD284}"/>
              </a:ext>
            </a:extLst>
          </p:cNvPr>
          <p:cNvSpPr txBox="1"/>
          <p:nvPr/>
        </p:nvSpPr>
        <p:spPr>
          <a:xfrm>
            <a:off x="1981200" y="4354286"/>
            <a:ext cx="6096000" cy="368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5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.Thần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kinh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: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8D23CE55-91FD-441A-B2E8-E6C7CF80A390}"/>
              </a:ext>
            </a:extLst>
          </p:cNvPr>
          <p:cNvSpPr txBox="1"/>
          <p:nvPr/>
        </p:nvSpPr>
        <p:spPr>
          <a:xfrm>
            <a:off x="1981200" y="5334680"/>
            <a:ext cx="6096000" cy="368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6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.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Cơ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xương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khớp:Không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sưng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đau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các</a:t>
            </a:r>
            <a:r>
              <a:rPr lang="en-US" sz="18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khớp</a:t>
            </a:r>
            <a:endParaRPr lang="en-US" sz="18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</p:txBody>
      </p:sp>
      <p:sp>
        <p:nvSpPr>
          <p:cNvPr id="10" name="Tiêu đề 9">
            <a:extLst>
              <a:ext uri="{FF2B5EF4-FFF2-40B4-BE49-F238E27FC236}">
                <a16:creationId xmlns:a16="http://schemas.microsoft.com/office/drawing/2014/main" id="{F97C9F64-091F-4CFE-A25E-C02FB913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Mũi tên: Hình ngũ giác 10">
            <a:extLst>
              <a:ext uri="{FF2B5EF4-FFF2-40B4-BE49-F238E27FC236}">
                <a16:creationId xmlns:a16="http://schemas.microsoft.com/office/drawing/2014/main" id="{0E52A032-49D1-48A7-9A3B-770944A7DD72}"/>
              </a:ext>
            </a:extLst>
          </p:cNvPr>
          <p:cNvSpPr/>
          <p:nvPr/>
        </p:nvSpPr>
        <p:spPr>
          <a:xfrm>
            <a:off x="838199" y="666750"/>
            <a:ext cx="76744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KHÁM LÂM SÀNG (NGÀY 8/5)</a:t>
            </a:r>
          </a:p>
        </p:txBody>
      </p:sp>
      <p:sp>
        <p:nvSpPr>
          <p:cNvPr id="12" name="Mũi tên: Hình ngũ giác 11">
            <a:extLst>
              <a:ext uri="{FF2B5EF4-FFF2-40B4-BE49-F238E27FC236}">
                <a16:creationId xmlns:a16="http://schemas.microsoft.com/office/drawing/2014/main" id="{1946BB65-6CA9-4FC7-B926-AAC2B2803729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3598800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VI. TÓM TẮT BỆNH ÁN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43E7CD4-0266-4222-B8CB-7ECFF6B19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37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514350" indent="-514350" algn="just">
              <a:buAutoNum type="alphaL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¼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1-2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mót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rặn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thói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nhầy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3556E512-5EA6-44B0-B0B3-9991B2A2B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D302E192-8397-4E8C-B1EA-3801D3261741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TÓM TẮT BỆNH ÁN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80F08726-2CFC-425F-B383-9FF9936284E3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</a:t>
            </a:r>
          </a:p>
        </p:txBody>
      </p:sp>
    </p:spTree>
    <p:extLst>
      <p:ext uri="{BB962C8B-B14F-4D97-AF65-F5344CB8AC3E}">
        <p14:creationId xmlns:p14="http://schemas.microsoft.com/office/powerpoint/2010/main" val="4051369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43E7CD4-0266-4222-B8CB-7ECFF6B19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37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bẹn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đòn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C2915EF2-F4EC-46E2-8288-DCC6ED8EB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12616DB8-D7B3-4EBB-998F-88CE56BCFB8C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TÓM TẮT BỆNH ÁN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351918DD-1BDB-460B-8440-C4D5D24C790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</a:t>
            </a:r>
          </a:p>
        </p:txBody>
      </p:sp>
    </p:spTree>
    <p:extLst>
      <p:ext uri="{BB962C8B-B14F-4D97-AF65-F5344CB8AC3E}">
        <p14:creationId xmlns:p14="http://schemas.microsoft.com/office/powerpoint/2010/main" val="3232089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</a:rPr>
              <a:t>I. HÀNH CHÍNH</a:t>
            </a:r>
            <a:endParaRPr lang="en-US" sz="3600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0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VII. ĐẶT VẤN ĐỀ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19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B2AAAD7-9EFD-433F-9FAC-14F4D0699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43E7CD4-0266-4222-B8CB-7ECFF6B19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¼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thói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186CB56A-1850-418F-978A-D25A84C14437}"/>
              </a:ext>
            </a:extLst>
          </p:cNvPr>
          <p:cNvSpPr/>
          <p:nvPr/>
        </p:nvSpPr>
        <p:spPr>
          <a:xfrm>
            <a:off x="838200" y="666750"/>
            <a:ext cx="4920344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ĐẶT VẤN ĐỀ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E20DD67D-514A-49E7-9070-1761FA9384BA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VII</a:t>
            </a:r>
          </a:p>
        </p:txBody>
      </p:sp>
    </p:spTree>
    <p:extLst>
      <p:ext uri="{BB962C8B-B14F-4D97-AF65-F5344CB8AC3E}">
        <p14:creationId xmlns:p14="http://schemas.microsoft.com/office/powerpoint/2010/main" val="5333774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VIII. CHẨN ĐOÁN SƠ BỘ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7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2344538-5659-460A-8250-E27F6B22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047D90F-7D3F-4934-8622-35FF60883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 algn="ctr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F94B1F4D-C952-45CB-937A-56404AFEB04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CHẨN ĐOÁN SƠ BỘ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36322967-FC7C-4201-9C6C-DEDD0679C923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VIII</a:t>
            </a:r>
          </a:p>
        </p:txBody>
      </p:sp>
    </p:spTree>
    <p:extLst>
      <p:ext uri="{BB962C8B-B14F-4D97-AF65-F5344CB8AC3E}">
        <p14:creationId xmlns:p14="http://schemas.microsoft.com/office/powerpoint/2010/main" val="3741744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IX. CHẨN ĐOÁN </a:t>
            </a:r>
            <a:b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PHÂN BIỆT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7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2344538-5659-460A-8250-E27F6B22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047D90F-7D3F-4934-8622-35FF60883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lvl="1" indent="-457200"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F66B6AE1-0330-41A9-BA8C-D92A2CE49D24}"/>
              </a:ext>
            </a:extLst>
          </p:cNvPr>
          <p:cNvSpPr/>
          <p:nvPr/>
        </p:nvSpPr>
        <p:spPr>
          <a:xfrm>
            <a:off x="838199" y="666750"/>
            <a:ext cx="6596744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CHẨN ĐOÁN PHÂN BIỆT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310014CA-28CE-499F-A22E-7C01336E9BE9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IX</a:t>
            </a:r>
          </a:p>
        </p:txBody>
      </p:sp>
    </p:spTree>
    <p:extLst>
      <p:ext uri="{BB962C8B-B14F-4D97-AF65-F5344CB8AC3E}">
        <p14:creationId xmlns:p14="http://schemas.microsoft.com/office/powerpoint/2010/main" val="9960345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X. BIỆN LUẬN LÂM SÀNG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7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7A9A7AE-35BA-4711-808A-5AB9A2DD2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844CE61-0E01-48EA-962C-6BBF3ED68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miệng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răng,mũi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măt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măt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3A519CD3-853C-48FC-8600-EEF904B22137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LÂM SÀNG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5FE4AD69-27A7-4F09-8025-BC9B49254BDF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8321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7A9A7AE-35BA-4711-808A-5AB9A2DD2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844CE61-0E01-48EA-962C-6BBF3ED68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diễn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búi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nhìn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búi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trĩ,nhưng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Nứt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nứt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Rò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rò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khoog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EDA747A-C108-4ABA-95B7-A7DC5B73B6C9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LÂM SÀNG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14928E44-E549-40F6-8CB1-1D5AB2717D07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250011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844CE61-0E01-48EA-962C-6BBF3ED68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trẻ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nhầy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nhớt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¼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trẻ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trẻ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1943E557-31A2-4D1F-9D9C-4568D4B21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1A81FC68-0583-4353-84ED-1E5D87DDF4C1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LÂM SÀNG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3DFBB8FD-431F-4AAC-BF0C-4FE683DC1024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3855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êu đề 7">
            <a:extLst>
              <a:ext uri="{FF2B5EF4-FFF2-40B4-BE49-F238E27FC236}">
                <a16:creationId xmlns:a16="http://schemas.microsoft.com/office/drawing/2014/main" id="{C4C23E4D-B69D-43B6-8AA7-7203677BC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3" name="Nhóm 12">
            <a:extLst>
              <a:ext uri="{FF2B5EF4-FFF2-40B4-BE49-F238E27FC236}">
                <a16:creationId xmlns:a16="http://schemas.microsoft.com/office/drawing/2014/main" id="{BA31BBF3-3DFB-4ABB-8340-5BFD9233D1CA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4" name="Mũi tên: Hình ngũ giác 3">
              <a:extLst>
                <a:ext uri="{FF2B5EF4-FFF2-40B4-BE49-F238E27FC236}">
                  <a16:creationId xmlns:a16="http://schemas.microsoft.com/office/drawing/2014/main" id="{8F067951-44D2-4824-ACBC-C1A861130CEE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HÀNH CHÍNH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3D3EEC91-3465-4DC4-A17B-60D48054DA36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</a:p>
          </p:txBody>
        </p:sp>
      </p:grpSp>
      <p:sp>
        <p:nvSpPr>
          <p:cNvPr id="12" name="Chỗ dành sẵn cho Nội dung 11">
            <a:extLst>
              <a:ext uri="{FF2B5EF4-FFF2-40B4-BE49-F238E27FC236}">
                <a16:creationId xmlns:a16="http://schemas.microsoft.com/office/drawing/2014/main" id="{49269236-F9A1-40EA-9989-8C06EF84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Họ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: </a:t>
            </a:r>
            <a:r>
              <a:rPr lang="en-US" dirty="0" err="1"/>
              <a:t>Bùi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Tuyền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: </a:t>
            </a:r>
            <a:r>
              <a:rPr lang="en-US" dirty="0" err="1"/>
              <a:t>Nữ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Năm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: 1984 (37 </a:t>
            </a:r>
            <a:r>
              <a:rPr lang="en-US" dirty="0" err="1"/>
              <a:t>tuổi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: </a:t>
            </a:r>
            <a:r>
              <a:rPr lang="en-US" dirty="0" err="1"/>
              <a:t>Chiên</a:t>
            </a:r>
            <a:r>
              <a:rPr lang="en-US" dirty="0"/>
              <a:t> </a:t>
            </a:r>
            <a:r>
              <a:rPr lang="en-US" dirty="0" err="1"/>
              <a:t>Chiết</a:t>
            </a:r>
            <a:r>
              <a:rPr lang="en-US" dirty="0"/>
              <a:t>, </a:t>
            </a:r>
            <a:r>
              <a:rPr lang="en-US" dirty="0" err="1"/>
              <a:t>Xã</a:t>
            </a:r>
            <a:r>
              <a:rPr lang="en-US" dirty="0"/>
              <a:t> </a:t>
            </a:r>
            <a:r>
              <a:rPr lang="en-US" dirty="0" err="1"/>
              <a:t>Đắk</a:t>
            </a:r>
            <a:r>
              <a:rPr lang="en-US" dirty="0"/>
              <a:t> </a:t>
            </a:r>
            <a:r>
              <a:rPr lang="en-US" dirty="0" err="1"/>
              <a:t>Xú</a:t>
            </a:r>
            <a:r>
              <a:rPr lang="en-US" dirty="0"/>
              <a:t>, </a:t>
            </a:r>
            <a:r>
              <a:rPr lang="en-US" dirty="0" err="1"/>
              <a:t>Huyện</a:t>
            </a:r>
            <a:r>
              <a:rPr lang="en-US" dirty="0"/>
              <a:t> </a:t>
            </a:r>
            <a:r>
              <a:rPr lang="en-US" dirty="0" err="1"/>
              <a:t>Ngọc</a:t>
            </a:r>
            <a:r>
              <a:rPr lang="en-US" dirty="0"/>
              <a:t> </a:t>
            </a:r>
            <a:r>
              <a:rPr lang="en-US" dirty="0" err="1"/>
              <a:t>Hồi</a:t>
            </a:r>
            <a:r>
              <a:rPr lang="en-US" dirty="0"/>
              <a:t>, </a:t>
            </a:r>
            <a:r>
              <a:rPr lang="en-US" dirty="0" err="1"/>
              <a:t>Kom</a:t>
            </a:r>
            <a:r>
              <a:rPr lang="en-US" dirty="0"/>
              <a:t> Tum</a:t>
            </a:r>
          </a:p>
          <a:p>
            <a:pPr marL="0" indent="0">
              <a:buNone/>
            </a:pPr>
            <a:r>
              <a:rPr lang="en-US" dirty="0" err="1"/>
              <a:t>Nghề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: </a:t>
            </a:r>
            <a:r>
              <a:rPr lang="en-US" dirty="0" err="1"/>
              <a:t>Dược</a:t>
            </a:r>
            <a:r>
              <a:rPr lang="en-US" dirty="0"/>
              <a:t> </a:t>
            </a:r>
            <a:r>
              <a:rPr lang="en-US" dirty="0" err="1"/>
              <a:t>sĩ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Ngày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: 28/04/2021</a:t>
            </a:r>
          </a:p>
        </p:txBody>
      </p:sp>
    </p:spTree>
    <p:extLst>
      <p:ext uri="{BB962C8B-B14F-4D97-AF65-F5344CB8AC3E}">
        <p14:creationId xmlns:p14="http://schemas.microsoft.com/office/powerpoint/2010/main" val="35485060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XI. ĐỀ NGHỊ CLS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977AFE8-C23A-4F1D-99CE-F4838C05D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31D93D9B-B67E-4B14-8AF8-7054A109A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 hay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loét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GPB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thư:CEA,CA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19.9</a:t>
            </a: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CT-Scan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thẳng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AST,ALT, Creatinine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glucose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CEB9517E-EE60-4DEE-B22F-3D82E4D4E720}"/>
              </a:ext>
            </a:extLst>
          </p:cNvPr>
          <p:cNvSpPr/>
          <p:nvPr/>
        </p:nvSpPr>
        <p:spPr>
          <a:xfrm>
            <a:off x="838199" y="666750"/>
            <a:ext cx="5344887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ĐỀ NGHỊ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7A153BFB-64F0-4FA9-B799-D5FFFBF58A8C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</a:t>
            </a:r>
          </a:p>
        </p:txBody>
      </p:sp>
    </p:spTree>
    <p:extLst>
      <p:ext uri="{BB962C8B-B14F-4D97-AF65-F5344CB8AC3E}">
        <p14:creationId xmlns:p14="http://schemas.microsoft.com/office/powerpoint/2010/main" val="552251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XII. BIỆN LUẬN CLS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64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1.Nội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30 cm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chồi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sùi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hẹp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phẫu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bệnh:gồm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d#0,2cm,xử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block: 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block-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Vi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rêt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đệm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Carcinom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vừa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</p:spTree>
    <p:extLst>
      <p:ext uri="{BB962C8B-B14F-4D97-AF65-F5344CB8AC3E}">
        <p14:creationId xmlns:p14="http://schemas.microsoft.com/office/powerpoint/2010/main" val="8016839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3512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1.Nội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A34089F5-0345-4B23-BD9C-1C0EBE5E60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05"/>
          <a:stretch/>
        </p:blipFill>
        <p:spPr>
          <a:xfrm>
            <a:off x="1941025" y="1992313"/>
            <a:ext cx="7824006" cy="4167421"/>
          </a:xfrm>
          <a:prstGeom prst="rect">
            <a:avLst/>
          </a:prstGeom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43931C44-B647-427B-9AA0-B9CC3694BA62}"/>
              </a:ext>
            </a:extLst>
          </p:cNvPr>
          <p:cNvSpPr txBox="1"/>
          <p:nvPr/>
        </p:nvSpPr>
        <p:spPr>
          <a:xfrm>
            <a:off x="3786294" y="6276693"/>
            <a:ext cx="5978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K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sigma</a:t>
            </a:r>
          </a:p>
        </p:txBody>
      </p:sp>
    </p:spTree>
    <p:extLst>
      <p:ext uri="{BB962C8B-B14F-4D97-AF65-F5344CB8AC3E}">
        <p14:creationId xmlns:p14="http://schemas.microsoft.com/office/powerpoint/2010/main" val="23554847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2.CT-Scan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lách-tụy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ổ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1/3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#25*35mm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nốt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&lt;=15 mm</a:t>
            </a: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</p:spTree>
    <p:extLst>
      <p:ext uri="{BB962C8B-B14F-4D97-AF65-F5344CB8AC3E}">
        <p14:creationId xmlns:p14="http://schemas.microsoft.com/office/powerpoint/2010/main" val="23163388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70041D8-3676-49E8-9244-A589D6B06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9E74D52-5BE4-49F9-ACAF-37F1FE761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ED74013F-9EDE-41C0-A236-8D4B22E686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1"/>
          <a:stretch/>
        </p:blipFill>
        <p:spPr>
          <a:xfrm>
            <a:off x="1199822" y="929428"/>
            <a:ext cx="4896025" cy="5885592"/>
          </a:xfrm>
          <a:prstGeom prst="rect">
            <a:avLst/>
          </a:prstGeom>
        </p:spPr>
      </p:pic>
      <p:pic>
        <p:nvPicPr>
          <p:cNvPr id="5" name="Hình ảnh 4">
            <a:extLst>
              <a:ext uri="{FF2B5EF4-FFF2-40B4-BE49-F238E27FC236}">
                <a16:creationId xmlns:a16="http://schemas.microsoft.com/office/drawing/2014/main" id="{985B19D9-095C-4B74-8E36-1D4650CC46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59" r="1947" b="2313"/>
          <a:stretch/>
        </p:blipFill>
        <p:spPr>
          <a:xfrm>
            <a:off x="6181941" y="929428"/>
            <a:ext cx="5043362" cy="5924416"/>
          </a:xfrm>
          <a:prstGeom prst="rect">
            <a:avLst/>
          </a:prstGeo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BD0A707F-F027-4913-94B8-388A3A5314DE}"/>
              </a:ext>
            </a:extLst>
          </p:cNvPr>
          <p:cNvSpPr txBox="1"/>
          <p:nvPr/>
        </p:nvSpPr>
        <p:spPr>
          <a:xfrm>
            <a:off x="923925" y="2647950"/>
            <a:ext cx="10572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131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3.Siêu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sỏi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Túi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long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to,đồng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long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trống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&lt;=6 mm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# 2cm ,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&lt;=15mm,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838199" y="666750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847725" y="690562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</p:spTree>
    <p:extLst>
      <p:ext uri="{BB962C8B-B14F-4D97-AF65-F5344CB8AC3E}">
        <p14:creationId xmlns:p14="http://schemas.microsoft.com/office/powerpoint/2010/main" val="20135334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4754"/>
            <a:ext cx="10515600" cy="13255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575253"/>
            <a:ext cx="10515600" cy="4575175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4.CTM:</a:t>
            </a:r>
          </a:p>
          <a:p>
            <a:pPr marL="0" indent="0">
              <a:buNone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WBC: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9.5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(10^3/mm3)	NEU: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67.4%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4.53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(10^6/mm3)	HGB: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12.5  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g/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dl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HCT: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36.7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</a:p>
          <a:p>
            <a:pPr marL="0" indent="0">
              <a:buNone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MCV: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81.2 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um3		MCH: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27.6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pg</a:t>
            </a:r>
            <a:endParaRPr lang="vi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PLT: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252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(10^3/mm3)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Trong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giới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bình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thường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5.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hóa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máu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:</a:t>
            </a:r>
          </a:p>
          <a:p>
            <a:pPr marL="548640" lvl="2" indent="0">
              <a:buNone/>
            </a:pP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3.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mmol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8640" lvl="2" indent="0">
              <a:buNone/>
            </a:pP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Creatinin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68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umol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/l</a:t>
            </a:r>
          </a:p>
          <a:p>
            <a:pPr marL="548640" lvl="2" indent="0">
              <a:buNone/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AST: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U/L      ALT: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U/L</a:t>
            </a:r>
          </a:p>
          <a:p>
            <a:pPr marL="548640" lvl="2" indent="0">
              <a:buNone/>
            </a:pP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Glucose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5.1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mmol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/L </a:t>
            </a:r>
          </a:p>
          <a:p>
            <a:pPr marL="548640" lvl="2" indent="0">
              <a:buNone/>
            </a:pP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548640" lvl="2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giới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bình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thường</a:t>
            </a:r>
            <a:endParaRPr lang="vi-V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761999" y="416379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771525" y="440191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A585866E-BEB7-424C-88A1-4E9C6FAE67FB}"/>
              </a:ext>
            </a:extLst>
          </p:cNvPr>
          <p:cNvSpPr txBox="1"/>
          <p:nvPr/>
        </p:nvSpPr>
        <p:spPr>
          <a:xfrm>
            <a:off x="4435928" y="4049488"/>
            <a:ext cx="332014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0" lvl="2" indent="0">
              <a:buNone/>
            </a:pPr>
            <a:r>
              <a:rPr lang="vi-VN" sz="2000" dirty="0" err="1">
                <a:latin typeface="+mj-lt"/>
              </a:rPr>
              <a:t>Protein</a:t>
            </a:r>
            <a:r>
              <a:rPr lang="vi-VN" sz="2000" dirty="0">
                <a:latin typeface="+mj-lt"/>
              </a:rPr>
              <a:t> TP: 6</a:t>
            </a:r>
            <a:r>
              <a:rPr lang="en-US" sz="2000" dirty="0">
                <a:latin typeface="+mj-lt"/>
              </a:rPr>
              <a:t>7.9</a:t>
            </a:r>
            <a:r>
              <a:rPr lang="vi-VN" sz="2000" dirty="0">
                <a:latin typeface="+mj-lt"/>
              </a:rPr>
              <a:t> g/l</a:t>
            </a:r>
          </a:p>
          <a:p>
            <a:pPr marL="548640" lvl="2" indent="0">
              <a:buNone/>
            </a:pPr>
            <a:r>
              <a:rPr lang="vi-VN" sz="2000" dirty="0" err="1">
                <a:latin typeface="+mj-lt"/>
              </a:rPr>
              <a:t>Albumin</a:t>
            </a:r>
            <a:r>
              <a:rPr lang="vi-VN" sz="2000" dirty="0">
                <a:latin typeface="+mj-lt"/>
              </a:rPr>
              <a:t> </a:t>
            </a:r>
            <a:r>
              <a:rPr lang="vi-VN" sz="2000" dirty="0" err="1">
                <a:latin typeface="+mj-lt"/>
              </a:rPr>
              <a:t>máu</a:t>
            </a:r>
            <a:r>
              <a:rPr lang="vi-VN" sz="2000" dirty="0">
                <a:latin typeface="+mj-lt"/>
              </a:rPr>
              <a:t>: </a:t>
            </a:r>
            <a:r>
              <a:rPr lang="en-US" sz="2000" dirty="0">
                <a:latin typeface="+mj-lt"/>
              </a:rPr>
              <a:t>38.8</a:t>
            </a:r>
            <a:r>
              <a:rPr lang="vi-VN" sz="2000" dirty="0">
                <a:latin typeface="+mj-lt"/>
              </a:rPr>
              <a:t> g/l</a:t>
            </a:r>
          </a:p>
          <a:p>
            <a:pPr marL="548640" lvl="2" indent="0">
              <a:buNone/>
            </a:pPr>
            <a:r>
              <a:rPr lang="vi-VN" sz="2000" dirty="0" err="1">
                <a:latin typeface="+mj-lt"/>
              </a:rPr>
              <a:t>Globulin</a:t>
            </a:r>
            <a:r>
              <a:rPr lang="vi-VN" sz="2000" dirty="0">
                <a:latin typeface="+mj-lt"/>
              </a:rPr>
              <a:t>: </a:t>
            </a:r>
            <a:r>
              <a:rPr lang="en-US" sz="2000" dirty="0">
                <a:latin typeface="+mj-lt"/>
              </a:rPr>
              <a:t>29.1</a:t>
            </a:r>
            <a:r>
              <a:rPr lang="vi-VN" sz="2000" dirty="0">
                <a:latin typeface="+mj-lt"/>
              </a:rPr>
              <a:t> g/l</a:t>
            </a:r>
          </a:p>
          <a:p>
            <a:pPr marL="548640" lvl="2" indent="0">
              <a:buNone/>
            </a:pPr>
            <a:r>
              <a:rPr lang="vi-VN" sz="2000" dirty="0">
                <a:latin typeface="+mj-lt"/>
              </a:rPr>
              <a:t>A/G: </a:t>
            </a:r>
            <a:r>
              <a:rPr lang="en-US" sz="2000" dirty="0">
                <a:latin typeface="+mj-lt"/>
              </a:rPr>
              <a:t>1.3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286463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4754"/>
            <a:ext cx="10515600" cy="13255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9CF45A4-5860-4E09-A170-F497EFD6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575253"/>
            <a:ext cx="10515600" cy="457517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Marker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ũi tên: Hình ngũ giác 3">
            <a:extLst>
              <a:ext uri="{FF2B5EF4-FFF2-40B4-BE49-F238E27FC236}">
                <a16:creationId xmlns:a16="http://schemas.microsoft.com/office/drawing/2014/main" id="{8B564E74-0873-4A01-A2EE-9D8D9202B55B}"/>
              </a:ext>
            </a:extLst>
          </p:cNvPr>
          <p:cNvSpPr/>
          <p:nvPr/>
        </p:nvSpPr>
        <p:spPr>
          <a:xfrm>
            <a:off x="761999" y="416379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BIỆN LUẬN CLS</a:t>
            </a:r>
          </a:p>
        </p:txBody>
      </p:sp>
      <p:sp>
        <p:nvSpPr>
          <p:cNvPr id="5" name="Mũi tên: Hình ngũ giác 4">
            <a:extLst>
              <a:ext uri="{FF2B5EF4-FFF2-40B4-BE49-F238E27FC236}">
                <a16:creationId xmlns:a16="http://schemas.microsoft.com/office/drawing/2014/main" id="{FC1FEFB1-F0C0-42B3-AC70-F92563955D58}"/>
              </a:ext>
            </a:extLst>
          </p:cNvPr>
          <p:cNvSpPr/>
          <p:nvPr/>
        </p:nvSpPr>
        <p:spPr>
          <a:xfrm>
            <a:off x="771525" y="440191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07FFE249-B710-4865-A3A7-332EFE414236}"/>
              </a:ext>
            </a:extLst>
          </p:cNvPr>
          <p:cNvSpPr txBox="1"/>
          <p:nvPr/>
        </p:nvSpPr>
        <p:spPr>
          <a:xfrm>
            <a:off x="914400" y="2107364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8640" lvl="2" indent="0">
              <a:buNone/>
            </a:pPr>
            <a:r>
              <a:rPr lang="vi-VN" sz="2400" dirty="0">
                <a:latin typeface="+mj-lt"/>
              </a:rPr>
              <a:t>Na+: </a:t>
            </a:r>
            <a:r>
              <a:rPr lang="en-US" sz="2400" dirty="0">
                <a:latin typeface="+mj-lt"/>
              </a:rPr>
              <a:t>141.9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mmol</a:t>
            </a:r>
            <a:r>
              <a:rPr lang="vi-VN" sz="2400" dirty="0">
                <a:latin typeface="+mj-lt"/>
              </a:rPr>
              <a:t>/l</a:t>
            </a:r>
          </a:p>
          <a:p>
            <a:pPr marL="548640" lvl="2" indent="0">
              <a:buNone/>
            </a:pPr>
            <a:r>
              <a:rPr lang="vi-VN" sz="2400" dirty="0">
                <a:latin typeface="+mj-lt"/>
              </a:rPr>
              <a:t>K+: </a:t>
            </a:r>
            <a:r>
              <a:rPr lang="en-US" sz="2400" dirty="0">
                <a:latin typeface="+mj-lt"/>
              </a:rPr>
              <a:t>4.1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mmol</a:t>
            </a:r>
            <a:r>
              <a:rPr lang="vi-VN" sz="2400" dirty="0">
                <a:latin typeface="+mj-lt"/>
              </a:rPr>
              <a:t>/l</a:t>
            </a:r>
          </a:p>
          <a:p>
            <a:pPr marL="548640" lvl="2" indent="0">
              <a:buNone/>
            </a:pPr>
            <a:r>
              <a:rPr lang="vi-VN" sz="2400" dirty="0" err="1">
                <a:latin typeface="+mj-lt"/>
              </a:rPr>
              <a:t>Cl</a:t>
            </a:r>
            <a:r>
              <a:rPr lang="vi-VN" sz="2400" dirty="0">
                <a:latin typeface="+mj-lt"/>
              </a:rPr>
              <a:t>-: </a:t>
            </a:r>
            <a:r>
              <a:rPr lang="en-US" sz="2400" dirty="0">
                <a:latin typeface="+mj-lt"/>
              </a:rPr>
              <a:t>107.7</a:t>
            </a:r>
            <a:r>
              <a:rPr lang="vi-VN" sz="2400" dirty="0">
                <a:latin typeface="+mj-lt"/>
              </a:rPr>
              <a:t> </a:t>
            </a:r>
            <a:r>
              <a:rPr lang="vi-VN" sz="2400" dirty="0" err="1">
                <a:latin typeface="+mj-lt"/>
              </a:rPr>
              <a:t>mmol</a:t>
            </a:r>
            <a:r>
              <a:rPr lang="vi-VN" sz="2400" dirty="0">
                <a:latin typeface="+mj-lt"/>
              </a:rPr>
              <a:t>/l</a:t>
            </a:r>
            <a:endParaRPr lang="en-US" sz="2400" dirty="0">
              <a:latin typeface="+mj-lt"/>
            </a:endParaRP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CC436944-D41C-4E1D-AAEC-84F027A08CDE}"/>
              </a:ext>
            </a:extLst>
          </p:cNvPr>
          <p:cNvSpPr txBox="1"/>
          <p:nvPr/>
        </p:nvSpPr>
        <p:spPr>
          <a:xfrm>
            <a:off x="903514" y="4203059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8640" lvl="2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CEA 1.6 ng/mL</a:t>
            </a:r>
          </a:p>
          <a:p>
            <a:pPr marL="548640" lvl="2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 19-9 9.5 U/,L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956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II. LÝ DO NHẬP VIỆN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5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XIII. CHẨN ĐOÁN </a:t>
            </a:r>
            <a:b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 ĐỊNH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85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hỗ dành sẵn cho Nội dung 4">
            <a:extLst>
              <a:ext uri="{FF2B5EF4-FFF2-40B4-BE49-F238E27FC236}">
                <a16:creationId xmlns:a16="http://schemas.microsoft.com/office/drawing/2014/main" id="{2FAB830E-5F5A-4A90-8CD6-1E9E25289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7110" y="209028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Ung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thư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đại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tràng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sigma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giai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đoạn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TxN0M0</a:t>
            </a:r>
            <a:endParaRPr lang="en-US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4000" b="1" dirty="0"/>
          </a:p>
        </p:txBody>
      </p:sp>
      <p:sp>
        <p:nvSpPr>
          <p:cNvPr id="12" name="Mũi tên: Hình ngũ giác 11">
            <a:extLst>
              <a:ext uri="{FF2B5EF4-FFF2-40B4-BE49-F238E27FC236}">
                <a16:creationId xmlns:a16="http://schemas.microsoft.com/office/drawing/2014/main" id="{C4A5DACF-15ED-4F7C-9CD2-BBA71F57153D}"/>
              </a:ext>
            </a:extLst>
          </p:cNvPr>
          <p:cNvSpPr/>
          <p:nvPr/>
        </p:nvSpPr>
        <p:spPr>
          <a:xfrm>
            <a:off x="761999" y="416379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CHẨN ĐOÁN XÁC ĐỊNH</a:t>
            </a:r>
          </a:p>
        </p:txBody>
      </p:sp>
      <p:sp>
        <p:nvSpPr>
          <p:cNvPr id="13" name="Mũi tên: Hình ngũ giác 12">
            <a:extLst>
              <a:ext uri="{FF2B5EF4-FFF2-40B4-BE49-F238E27FC236}">
                <a16:creationId xmlns:a16="http://schemas.microsoft.com/office/drawing/2014/main" id="{90AC23C9-1695-41D1-B398-7FA7F4322DE9}"/>
              </a:ext>
            </a:extLst>
          </p:cNvPr>
          <p:cNvSpPr/>
          <p:nvPr/>
        </p:nvSpPr>
        <p:spPr>
          <a:xfrm>
            <a:off x="771525" y="440191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XIII</a:t>
            </a:r>
          </a:p>
        </p:txBody>
      </p:sp>
    </p:spTree>
    <p:extLst>
      <p:ext uri="{BB962C8B-B14F-4D97-AF65-F5344CB8AC3E}">
        <p14:creationId xmlns:p14="http://schemas.microsoft.com/office/powerpoint/2010/main" val="2632940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XIV. ĐIỀU TRỊ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6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hỗ dành sẵn cho Nội dung 4">
            <a:extLst>
              <a:ext uri="{FF2B5EF4-FFF2-40B4-BE49-F238E27FC236}">
                <a16:creationId xmlns:a16="http://schemas.microsoft.com/office/drawing/2014/main" id="{2FAB830E-5F5A-4A90-8CD6-1E9E25289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7110" y="209028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000" b="1" dirty="0"/>
          </a:p>
        </p:txBody>
      </p:sp>
      <p:sp>
        <p:nvSpPr>
          <p:cNvPr id="5" name="Chỗ dành sẵn cho Nội dung 4">
            <a:extLst>
              <a:ext uri="{FF2B5EF4-FFF2-40B4-BE49-F238E27FC236}">
                <a16:creationId xmlns:a16="http://schemas.microsoft.com/office/drawing/2014/main" id="{0AFB18ED-C1C9-4A02-9D53-60FEC595FD49}"/>
              </a:ext>
            </a:extLst>
          </p:cNvPr>
          <p:cNvSpPr txBox="1">
            <a:spLocks/>
          </p:cNvSpPr>
          <p:nvPr/>
        </p:nvSpPr>
        <p:spPr>
          <a:xfrm>
            <a:off x="1325217" y="131089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Phẫu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thuật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cắt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bỏ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bướu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nguyên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phát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hạch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mạc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treo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Giải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phẫu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bệnh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mổ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DEB71593-F266-4203-92C8-11E8F1E8723B}"/>
              </a:ext>
            </a:extLst>
          </p:cNvPr>
          <p:cNvSpPr/>
          <p:nvPr/>
        </p:nvSpPr>
        <p:spPr>
          <a:xfrm>
            <a:off x="761999" y="416379"/>
            <a:ext cx="6379030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ĐIỀU TRỊ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20CF7DB2-948D-4B23-9C2E-1CCC61967D40}"/>
              </a:ext>
            </a:extLst>
          </p:cNvPr>
          <p:cNvSpPr/>
          <p:nvPr/>
        </p:nvSpPr>
        <p:spPr>
          <a:xfrm>
            <a:off x="771525" y="440191"/>
            <a:ext cx="1216304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XIV</a:t>
            </a:r>
          </a:p>
        </p:txBody>
      </p:sp>
    </p:spTree>
    <p:extLst>
      <p:ext uri="{BB962C8B-B14F-4D97-AF65-F5344CB8AC3E}">
        <p14:creationId xmlns:p14="http://schemas.microsoft.com/office/powerpoint/2010/main" val="20332305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XV. </a:t>
            </a:r>
            <a:r>
              <a:rPr lang="en-US" sz="3600" b="1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TIÊN LƯỢNG</a:t>
            </a:r>
            <a:endParaRPr lang="en-US" sz="3600" b="1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3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E13B907-9646-4E9C-8151-25566647F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4A6E2DB1-7A53-47D3-8A11-066BF5714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775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4843260-2650-454A-AD25-2F4F08DFB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AE90287-4C76-4F2B-932B-EF09CC942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Mũi tên: Hình ngũ giác 5">
            <a:extLst>
              <a:ext uri="{FF2B5EF4-FFF2-40B4-BE49-F238E27FC236}">
                <a16:creationId xmlns:a16="http://schemas.microsoft.com/office/drawing/2014/main" id="{2168EA81-37F3-4C91-BF06-6EBF136CD3A3}"/>
              </a:ext>
            </a:extLst>
          </p:cNvPr>
          <p:cNvSpPr/>
          <p:nvPr/>
        </p:nvSpPr>
        <p:spPr>
          <a:xfrm>
            <a:off x="838199" y="666750"/>
            <a:ext cx="5606144" cy="742950"/>
          </a:xfrm>
          <a:prstGeom prst="homePlate">
            <a:avLst/>
          </a:prstGeom>
          <a:solidFill>
            <a:srgbClr val="223C6C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LÍ DO NHẬP VIỆN</a:t>
            </a:r>
          </a:p>
        </p:txBody>
      </p:sp>
      <p:sp>
        <p:nvSpPr>
          <p:cNvPr id="7" name="Mũi tên: Hình ngũ giác 6">
            <a:extLst>
              <a:ext uri="{FF2B5EF4-FFF2-40B4-BE49-F238E27FC236}">
                <a16:creationId xmlns:a16="http://schemas.microsoft.com/office/drawing/2014/main" id="{D9078D5D-54CE-4035-B8A5-4A749447CD95}"/>
              </a:ext>
            </a:extLst>
          </p:cNvPr>
          <p:cNvSpPr/>
          <p:nvPr/>
        </p:nvSpPr>
        <p:spPr>
          <a:xfrm>
            <a:off x="847724" y="690562"/>
            <a:ext cx="1597951" cy="690563"/>
          </a:xfrm>
          <a:prstGeom prst="homePlat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</p:txBody>
      </p:sp>
    </p:spTree>
    <p:extLst>
      <p:ext uri="{BB962C8B-B14F-4D97-AF65-F5344CB8AC3E}">
        <p14:creationId xmlns:p14="http://schemas.microsoft.com/office/powerpoint/2010/main" val="332320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C8185D27-4C73-4004-AC42-9B06AABE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III. BỆNH SỬ</a:t>
            </a:r>
            <a:endParaRPr lang="en-US" sz="3600" kern="12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E05D0CF-4574-4E9A-8792-8977760C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57D5131-6F3D-4691-8CC5-BB19F75F0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¼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1-2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1-2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lần,mức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cuộc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2-3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ngày,ra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nhầy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mót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rặn,không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chẩn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metrodinazole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chẩn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chẩn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chuyển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BVUB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667E82C4-7057-4FD9-B8E8-A5F4209F204E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DE5AA012-F7B7-4F32-A2BF-255CD6CE6B85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BỆNH SỬ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5C516E1C-102D-4190-86CA-D59FED3071CB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7816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E05D0CF-4574-4E9A-8792-8977760C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57D5131-6F3D-4691-8CC5-BB19F75F0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chảy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miệng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mũi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ói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mắt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667E82C4-7057-4FD9-B8E8-A5F4209F204E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DE5AA012-F7B7-4F32-A2BF-255CD6CE6B85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BỆNH SỬ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5C516E1C-102D-4190-86CA-D59FED3071CB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3018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E05D0CF-4574-4E9A-8792-8977760C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57D5131-6F3D-4691-8CC5-BB19F75F0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lúc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:</a:t>
            </a:r>
          </a:p>
          <a:p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tỉnh,tiếp</a:t>
            </a:r>
            <a:r>
              <a:rPr lang="en-US" dirty="0"/>
              <a:t> </a:t>
            </a:r>
            <a:r>
              <a:rPr lang="en-US" dirty="0" err="1"/>
              <a:t>xúc</a:t>
            </a:r>
            <a:r>
              <a:rPr lang="en-US" dirty="0"/>
              <a:t> </a:t>
            </a:r>
            <a:r>
              <a:rPr lang="en-US" dirty="0" err="1"/>
              <a:t>tốt</a:t>
            </a:r>
            <a:endParaRPr lang="en-US" dirty="0"/>
          </a:p>
          <a:p>
            <a:r>
              <a:rPr lang="en-US" dirty="0" err="1"/>
              <a:t>Mạch</a:t>
            </a:r>
            <a:r>
              <a:rPr lang="en-US" dirty="0"/>
              <a:t>: 76 </a:t>
            </a:r>
            <a:r>
              <a:rPr lang="en-US" dirty="0" err="1"/>
              <a:t>lần</a:t>
            </a:r>
            <a:r>
              <a:rPr lang="en-US" dirty="0"/>
              <a:t>/</a:t>
            </a:r>
            <a:r>
              <a:rPr lang="en-US" dirty="0" err="1"/>
              <a:t>phút</a:t>
            </a:r>
            <a:endParaRPr lang="en-US" dirty="0"/>
          </a:p>
          <a:p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: 37◦C</a:t>
            </a:r>
          </a:p>
          <a:p>
            <a:r>
              <a:rPr lang="en-US" dirty="0" err="1"/>
              <a:t>Nhịp</a:t>
            </a:r>
            <a:r>
              <a:rPr lang="en-US" dirty="0"/>
              <a:t> </a:t>
            </a:r>
            <a:r>
              <a:rPr lang="en-US" dirty="0" err="1"/>
              <a:t>thở</a:t>
            </a:r>
            <a:r>
              <a:rPr lang="en-US" dirty="0"/>
              <a:t>: 20 </a:t>
            </a:r>
            <a:r>
              <a:rPr lang="en-US" dirty="0" err="1"/>
              <a:t>lần</a:t>
            </a:r>
            <a:r>
              <a:rPr lang="en-US" dirty="0"/>
              <a:t>/</a:t>
            </a:r>
            <a:r>
              <a:rPr lang="en-US" dirty="0" err="1"/>
              <a:t>phút</a:t>
            </a:r>
            <a:endParaRPr lang="en-US" dirty="0"/>
          </a:p>
          <a:p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: 120/80 mmHg</a:t>
            </a:r>
          </a:p>
          <a:p>
            <a:r>
              <a:rPr lang="en-US" dirty="0"/>
              <a:t>Da </a:t>
            </a:r>
            <a:r>
              <a:rPr lang="en-US" dirty="0" err="1"/>
              <a:t>niêm</a:t>
            </a:r>
            <a:r>
              <a:rPr lang="en-US" dirty="0"/>
              <a:t> </a:t>
            </a:r>
            <a:r>
              <a:rPr lang="en-US" dirty="0" err="1"/>
              <a:t>hồng</a:t>
            </a:r>
            <a:r>
              <a:rPr lang="en-US" dirty="0"/>
              <a:t>, chi </a:t>
            </a:r>
            <a:r>
              <a:rPr lang="en-US" dirty="0" err="1"/>
              <a:t>ấm</a:t>
            </a:r>
            <a:endParaRPr lang="en-US" dirty="0"/>
          </a:p>
          <a:p>
            <a:endParaRPr lang="en-US" dirty="0"/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F68ADE15-DD51-4650-A84A-4788FA672735}"/>
              </a:ext>
            </a:extLst>
          </p:cNvPr>
          <p:cNvGrpSpPr/>
          <p:nvPr/>
        </p:nvGrpSpPr>
        <p:grpSpPr>
          <a:xfrm>
            <a:off x="838200" y="666750"/>
            <a:ext cx="4267199" cy="742950"/>
            <a:chOff x="838200" y="666750"/>
            <a:chExt cx="4267199" cy="742950"/>
          </a:xfrm>
        </p:grpSpPr>
        <p:sp>
          <p:nvSpPr>
            <p:cNvPr id="5" name="Mũi tên: Hình ngũ giác 4">
              <a:extLst>
                <a:ext uri="{FF2B5EF4-FFF2-40B4-BE49-F238E27FC236}">
                  <a16:creationId xmlns:a16="http://schemas.microsoft.com/office/drawing/2014/main" id="{A2E0A415-152B-46D8-8E7E-FCA13D344847}"/>
                </a:ext>
              </a:extLst>
            </p:cNvPr>
            <p:cNvSpPr/>
            <p:nvPr/>
          </p:nvSpPr>
          <p:spPr>
            <a:xfrm>
              <a:off x="838200" y="666750"/>
              <a:ext cx="4267199" cy="742950"/>
            </a:xfrm>
            <a:prstGeom prst="homePlate">
              <a:avLst/>
            </a:prstGeom>
            <a:solidFill>
              <a:srgbClr val="223C6C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 BỆNH SỬ</a:t>
              </a:r>
            </a:p>
          </p:txBody>
        </p:sp>
        <p:sp>
          <p:nvSpPr>
            <p:cNvPr id="6" name="Mũi tên: Hình ngũ giác 5">
              <a:extLst>
                <a:ext uri="{FF2B5EF4-FFF2-40B4-BE49-F238E27FC236}">
                  <a16:creationId xmlns:a16="http://schemas.microsoft.com/office/drawing/2014/main" id="{42D5B904-A108-4035-B76F-F1E16C710D07}"/>
                </a:ext>
              </a:extLst>
            </p:cNvPr>
            <p:cNvSpPr/>
            <p:nvPr/>
          </p:nvSpPr>
          <p:spPr>
            <a:xfrm>
              <a:off x="847725" y="690562"/>
              <a:ext cx="1216304" cy="690563"/>
            </a:xfrm>
            <a:prstGeom prst="homePlat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3908384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1526</TotalTime>
  <Words>2404</Words>
  <Application>Microsoft Office PowerPoint</Application>
  <PresentationFormat>Màn hình rộng</PresentationFormat>
  <Paragraphs>230</Paragraphs>
  <Slides>45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6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45</vt:i4>
      </vt:variant>
    </vt:vector>
  </HeadingPairs>
  <TitlesOfParts>
    <vt:vector size="52" baseType="lpstr">
      <vt:lpstr>Arial</vt:lpstr>
      <vt:lpstr>Calibri</vt:lpstr>
      <vt:lpstr>Calibri Light</vt:lpstr>
      <vt:lpstr>Symbol</vt:lpstr>
      <vt:lpstr>Times New Roman</vt:lpstr>
      <vt:lpstr>Wingdings</vt:lpstr>
      <vt:lpstr>Chủ đề Office</vt:lpstr>
      <vt:lpstr>Bản trình bày PowerPoint</vt:lpstr>
      <vt:lpstr>I. HÀNH CHÍNH</vt:lpstr>
      <vt:lpstr>Bản trình bày PowerPoint</vt:lpstr>
      <vt:lpstr>II. LÝ DO NHẬP VIỆN</vt:lpstr>
      <vt:lpstr>Bản trình bày PowerPoint</vt:lpstr>
      <vt:lpstr>III. BỆNH SỬ</vt:lpstr>
      <vt:lpstr>Bản trình bày PowerPoint</vt:lpstr>
      <vt:lpstr>Bản trình bày PowerPoint</vt:lpstr>
      <vt:lpstr>Bản trình bày PowerPoint</vt:lpstr>
      <vt:lpstr>IV. TIỀN CĂN</vt:lpstr>
      <vt:lpstr>Bản trình bày PowerPoint</vt:lpstr>
      <vt:lpstr>Bản trình bày PowerPoint</vt:lpstr>
      <vt:lpstr>V. KHÁM LÂM SÀNG</vt:lpstr>
      <vt:lpstr>Bản trình bày PowerPoint</vt:lpstr>
      <vt:lpstr>Bản trình bày PowerPoint</vt:lpstr>
      <vt:lpstr>Bản trình bày PowerPoint</vt:lpstr>
      <vt:lpstr>VI. TÓM TẮT BỆNH ÁN</vt:lpstr>
      <vt:lpstr>Bản trình bày PowerPoint</vt:lpstr>
      <vt:lpstr>Bản trình bày PowerPoint</vt:lpstr>
      <vt:lpstr>VII. ĐẶT VẤN ĐỀ</vt:lpstr>
      <vt:lpstr>Bản trình bày PowerPoint</vt:lpstr>
      <vt:lpstr>VIII. CHẨN ĐOÁN SƠ BỘ</vt:lpstr>
      <vt:lpstr>Bản trình bày PowerPoint</vt:lpstr>
      <vt:lpstr>IX. CHẨN ĐOÁN   PHÂN BIỆT</vt:lpstr>
      <vt:lpstr>Bản trình bày PowerPoint</vt:lpstr>
      <vt:lpstr>X. BIỆN LUẬN LÂM SÀNG</vt:lpstr>
      <vt:lpstr>Bản trình bày PowerPoint</vt:lpstr>
      <vt:lpstr>Bản trình bày PowerPoint</vt:lpstr>
      <vt:lpstr>Bản trình bày PowerPoint</vt:lpstr>
      <vt:lpstr>XI. ĐỀ NGHỊ CLS</vt:lpstr>
      <vt:lpstr>Bản trình bày PowerPoint</vt:lpstr>
      <vt:lpstr>XII. BIỆN LUẬN CLS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XIII. CHẨN ĐOÁN  XÁC ĐỊNH</vt:lpstr>
      <vt:lpstr>Bản trình bày PowerPoint</vt:lpstr>
      <vt:lpstr>XIV. ĐIỀU TRỊ</vt:lpstr>
      <vt:lpstr>Bản trình bày PowerPoint</vt:lpstr>
      <vt:lpstr>XV. TIÊN LƯỢNG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BỆNH ÁN</dc:title>
  <dc:creator>Cao Quốc Việt</dc:creator>
  <cp:lastModifiedBy>Cao Quốc Việt</cp:lastModifiedBy>
  <cp:revision>30</cp:revision>
  <dcterms:created xsi:type="dcterms:W3CDTF">2021-05-06T11:51:19Z</dcterms:created>
  <dcterms:modified xsi:type="dcterms:W3CDTF">2021-05-08T10:57:40Z</dcterms:modified>
</cp:coreProperties>
</file>

<file path=docProps/thumbnail.jpeg>
</file>